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58" r:id="rId3"/>
    <p:sldId id="259" r:id="rId4"/>
    <p:sldId id="260" r:id="rId5"/>
    <p:sldId id="261" r:id="rId6"/>
    <p:sldId id="264" r:id="rId7"/>
    <p:sldId id="263" r:id="rId8"/>
    <p:sldId id="262" r:id="rId9"/>
    <p:sldId id="265"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D96F2-02BD-E71F-EFBD-14FECCF2D331}"/>
              </a:ext>
            </a:extLst>
          </p:cNvPr>
          <p:cNvSpPr>
            <a:spLocks noGrp="1"/>
          </p:cNvSpPr>
          <p:nvPr>
            <p:ph type="ctrTitle"/>
          </p:nvPr>
        </p:nvSpPr>
        <p:spPr>
          <a:xfrm>
            <a:off x="1524000" y="1122362"/>
            <a:ext cx="7172325" cy="3152251"/>
          </a:xfrm>
        </p:spPr>
        <p:txBody>
          <a:bodyPr anchor="b">
            <a:normAutofit/>
          </a:bodyPr>
          <a:lstStyle>
            <a:lvl1pPr algn="l">
              <a:defRPr sz="2800"/>
            </a:lvl1pPr>
          </a:lstStyle>
          <a:p>
            <a:r>
              <a:rPr lang="en-US" dirty="0"/>
              <a:t>Click to edit Master title style</a:t>
            </a:r>
          </a:p>
        </p:txBody>
      </p:sp>
      <p:sp>
        <p:nvSpPr>
          <p:cNvPr id="3" name="Subtitle 2">
            <a:extLst>
              <a:ext uri="{FF2B5EF4-FFF2-40B4-BE49-F238E27FC236}">
                <a16:creationId xmlns:a16="http://schemas.microsoft.com/office/drawing/2014/main" id="{BBE90113-E8E1-4E48-41BC-583802BFC956}"/>
              </a:ext>
            </a:extLst>
          </p:cNvPr>
          <p:cNvSpPr>
            <a:spLocks noGrp="1"/>
          </p:cNvSpPr>
          <p:nvPr>
            <p:ph type="subTitle" idx="1"/>
          </p:nvPr>
        </p:nvSpPr>
        <p:spPr>
          <a:xfrm>
            <a:off x="1524000" y="4920137"/>
            <a:ext cx="7172325" cy="112236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FAC7EE5-BFF0-D779-4261-E239DB450A69}"/>
              </a:ext>
            </a:extLst>
          </p:cNvPr>
          <p:cNvSpPr>
            <a:spLocks noGrp="1"/>
          </p:cNvSpPr>
          <p:nvPr>
            <p:ph type="dt" sz="half" idx="10"/>
          </p:nvPr>
        </p:nvSpPr>
        <p:spPr/>
        <p:txBody>
          <a:bodyPr/>
          <a:lstStyle/>
          <a:p>
            <a:fld id="{9D0D92BC-42A9-434B-8530-ADBF4485E407}" type="datetimeFigureOut">
              <a:rPr lang="en-US" smtClean="0"/>
              <a:t>6/5/2024</a:t>
            </a:fld>
            <a:endParaRPr lang="en-US"/>
          </a:p>
        </p:txBody>
      </p:sp>
      <p:sp>
        <p:nvSpPr>
          <p:cNvPr id="5" name="Footer Placeholder 4">
            <a:extLst>
              <a:ext uri="{FF2B5EF4-FFF2-40B4-BE49-F238E27FC236}">
                <a16:creationId xmlns:a16="http://schemas.microsoft.com/office/drawing/2014/main" id="{63789492-34ED-FE24-4F29-E4C8F5497B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B0C886-7F1E-7BC1-9A9E-B24C2AC2F0F5}"/>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8" name="Straight Connector 7">
            <a:extLst>
              <a:ext uri="{FF2B5EF4-FFF2-40B4-BE49-F238E27FC236}">
                <a16:creationId xmlns:a16="http://schemas.microsoft.com/office/drawing/2014/main" id="{1C74AEE6-9CA7-5247-DC34-99634247DF50}"/>
              </a:ext>
            </a:extLst>
          </p:cNvPr>
          <p:cNvCxnSpPr>
            <a:cxnSpLocks/>
          </p:cNvCxnSpPr>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8361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F4143-3C41-D626-8F64-36A9C9F1A606}"/>
              </a:ext>
            </a:extLst>
          </p:cNvPr>
          <p:cNvSpPr>
            <a:spLocks noGrp="1"/>
          </p:cNvSpPr>
          <p:nvPr>
            <p:ph type="title"/>
          </p:nvPr>
        </p:nvSpPr>
        <p:spPr>
          <a:xfrm>
            <a:off x="952500" y="914400"/>
            <a:ext cx="9962791" cy="990600"/>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52C4FB-B560-A0FC-6435-952981BC9A1D}"/>
              </a:ext>
            </a:extLst>
          </p:cNvPr>
          <p:cNvSpPr>
            <a:spLocks noGrp="1"/>
          </p:cNvSpPr>
          <p:nvPr>
            <p:ph type="body" orient="vert" idx="1"/>
          </p:nvPr>
        </p:nvSpPr>
        <p:spPr>
          <a:xfrm>
            <a:off x="952500" y="2285997"/>
            <a:ext cx="9962791" cy="389096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87CEC4F-0A90-11E2-E43E-B9E765AFBD3A}"/>
              </a:ext>
            </a:extLst>
          </p:cNvPr>
          <p:cNvSpPr>
            <a:spLocks noGrp="1"/>
          </p:cNvSpPr>
          <p:nvPr>
            <p:ph type="dt" sz="half" idx="10"/>
          </p:nvPr>
        </p:nvSpPr>
        <p:spPr/>
        <p:txBody>
          <a:bodyPr/>
          <a:lstStyle/>
          <a:p>
            <a:fld id="{9D0D92BC-42A9-434B-8530-ADBF4485E407}" type="datetimeFigureOut">
              <a:rPr lang="en-US" smtClean="0"/>
              <a:t>6/5/2024</a:t>
            </a:fld>
            <a:endParaRPr lang="en-US"/>
          </a:p>
        </p:txBody>
      </p:sp>
      <p:sp>
        <p:nvSpPr>
          <p:cNvPr id="5" name="Footer Placeholder 4">
            <a:extLst>
              <a:ext uri="{FF2B5EF4-FFF2-40B4-BE49-F238E27FC236}">
                <a16:creationId xmlns:a16="http://schemas.microsoft.com/office/drawing/2014/main" id="{51B2A5B4-1D77-B0AC-49E7-CAE9556B1C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396EF9-2FDA-8E87-D546-8840CEBF038C}"/>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2518777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085AB7-38B3-7F80-0B2D-7960F5637521}"/>
              </a:ext>
            </a:extLst>
          </p:cNvPr>
          <p:cNvSpPr>
            <a:spLocks noGrp="1"/>
          </p:cNvSpPr>
          <p:nvPr>
            <p:ph type="title" orient="vert"/>
          </p:nvPr>
        </p:nvSpPr>
        <p:spPr>
          <a:xfrm>
            <a:off x="9224513" y="1052423"/>
            <a:ext cx="1771292" cy="491705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B5ADBDC3-E9EA-8699-B2E4-4C7784455BA8}"/>
              </a:ext>
            </a:extLst>
          </p:cNvPr>
          <p:cNvSpPr>
            <a:spLocks noGrp="1"/>
          </p:cNvSpPr>
          <p:nvPr>
            <p:ph type="body" orient="vert" idx="1"/>
          </p:nvPr>
        </p:nvSpPr>
        <p:spPr>
          <a:xfrm>
            <a:off x="1006414" y="1052424"/>
            <a:ext cx="7873043" cy="49170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E1DBEDE-3A67-6FCA-25F3-B91F7C82ED89}"/>
              </a:ext>
            </a:extLst>
          </p:cNvPr>
          <p:cNvSpPr>
            <a:spLocks noGrp="1"/>
          </p:cNvSpPr>
          <p:nvPr>
            <p:ph type="dt" sz="half" idx="10"/>
          </p:nvPr>
        </p:nvSpPr>
        <p:spPr/>
        <p:txBody>
          <a:bodyPr/>
          <a:lstStyle/>
          <a:p>
            <a:fld id="{9D0D92BC-42A9-434B-8530-ADBF4485E407}" type="datetimeFigureOut">
              <a:rPr lang="en-US" smtClean="0"/>
              <a:t>6/5/2024</a:t>
            </a:fld>
            <a:endParaRPr lang="en-US"/>
          </a:p>
        </p:txBody>
      </p:sp>
      <p:sp>
        <p:nvSpPr>
          <p:cNvPr id="5" name="Footer Placeholder 4">
            <a:extLst>
              <a:ext uri="{FF2B5EF4-FFF2-40B4-BE49-F238E27FC236}">
                <a16:creationId xmlns:a16="http://schemas.microsoft.com/office/drawing/2014/main" id="{BB9EFF51-4318-20EA-3A3A-8FE203B1A7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CD9703-5BAD-DE95-98D9-0F30E7C0937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636508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32FD-157B-437C-E9D5-B66E8B3B19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790A51-A7E8-7A6A-5FD0-F9B250BE41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78C8B8-F999-7D95-435D-17CE6ACCDC87}"/>
              </a:ext>
            </a:extLst>
          </p:cNvPr>
          <p:cNvSpPr>
            <a:spLocks noGrp="1"/>
          </p:cNvSpPr>
          <p:nvPr>
            <p:ph type="dt" sz="half" idx="10"/>
          </p:nvPr>
        </p:nvSpPr>
        <p:spPr/>
        <p:txBody>
          <a:bodyPr/>
          <a:lstStyle/>
          <a:p>
            <a:fld id="{9D0D92BC-42A9-434B-8530-ADBF4485E407}" type="datetimeFigureOut">
              <a:rPr lang="en-US" smtClean="0"/>
              <a:t>6/5/2024</a:t>
            </a:fld>
            <a:endParaRPr lang="en-US"/>
          </a:p>
        </p:txBody>
      </p:sp>
      <p:sp>
        <p:nvSpPr>
          <p:cNvPr id="5" name="Footer Placeholder 4">
            <a:extLst>
              <a:ext uri="{FF2B5EF4-FFF2-40B4-BE49-F238E27FC236}">
                <a16:creationId xmlns:a16="http://schemas.microsoft.com/office/drawing/2014/main" id="{6E427265-C89C-937F-1DA3-F377F68770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6EB89E-4530-3632-3485-F481DB042ED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753766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8056A-761D-1DBC-276A-2A46D153C03F}"/>
              </a:ext>
            </a:extLst>
          </p:cNvPr>
          <p:cNvSpPr>
            <a:spLocks noGrp="1"/>
          </p:cNvSpPr>
          <p:nvPr>
            <p:ph type="title"/>
          </p:nvPr>
        </p:nvSpPr>
        <p:spPr>
          <a:xfrm>
            <a:off x="1471613" y="1355763"/>
            <a:ext cx="6972300" cy="2255794"/>
          </a:xfrm>
        </p:spPr>
        <p:txBody>
          <a:bodyPr anchor="t">
            <a:normAutofit/>
          </a:bodyPr>
          <a:lstStyle>
            <a:lvl1pPr>
              <a:lnSpc>
                <a:spcPct val="110000"/>
              </a:lnSpc>
              <a:defRPr sz="3600"/>
            </a:lvl1pPr>
          </a:lstStyle>
          <a:p>
            <a:r>
              <a:rPr lang="en-US" dirty="0"/>
              <a:t>Click to edit Master title style</a:t>
            </a:r>
          </a:p>
        </p:txBody>
      </p:sp>
      <p:sp>
        <p:nvSpPr>
          <p:cNvPr id="3" name="Text Placeholder 2">
            <a:extLst>
              <a:ext uri="{FF2B5EF4-FFF2-40B4-BE49-F238E27FC236}">
                <a16:creationId xmlns:a16="http://schemas.microsoft.com/office/drawing/2014/main" id="{193904B3-6AC1-19D5-3EAE-2009A3B4CE65}"/>
              </a:ext>
            </a:extLst>
          </p:cNvPr>
          <p:cNvSpPr>
            <a:spLocks noGrp="1"/>
          </p:cNvSpPr>
          <p:nvPr>
            <p:ph type="body" idx="1"/>
          </p:nvPr>
        </p:nvSpPr>
        <p:spPr>
          <a:xfrm>
            <a:off x="1524000" y="4921820"/>
            <a:ext cx="5524500" cy="1150934"/>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9FA2A86D-493D-5BF6-8AA6-F1231E3BAE7D}"/>
              </a:ext>
            </a:extLst>
          </p:cNvPr>
          <p:cNvSpPr>
            <a:spLocks noGrp="1"/>
          </p:cNvSpPr>
          <p:nvPr>
            <p:ph type="dt" sz="half" idx="10"/>
          </p:nvPr>
        </p:nvSpPr>
        <p:spPr/>
        <p:txBody>
          <a:bodyPr/>
          <a:lstStyle/>
          <a:p>
            <a:fld id="{9D0D92BC-42A9-434B-8530-ADBF4485E407}" type="datetimeFigureOut">
              <a:rPr lang="en-US" smtClean="0"/>
              <a:t>6/5/2024</a:t>
            </a:fld>
            <a:endParaRPr lang="en-US"/>
          </a:p>
        </p:txBody>
      </p:sp>
      <p:sp>
        <p:nvSpPr>
          <p:cNvPr id="5" name="Footer Placeholder 4">
            <a:extLst>
              <a:ext uri="{FF2B5EF4-FFF2-40B4-BE49-F238E27FC236}">
                <a16:creationId xmlns:a16="http://schemas.microsoft.com/office/drawing/2014/main" id="{79CCCD76-6623-164A-7BFA-207AFA0576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A64312-1F20-5486-62B0-A8BB8829D6CA}"/>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14" name="Straight Connector 13">
            <a:extLst>
              <a:ext uri="{FF2B5EF4-FFF2-40B4-BE49-F238E27FC236}">
                <a16:creationId xmlns:a16="http://schemas.microsoft.com/office/drawing/2014/main" id="{4703F1C9-9114-4426-6F07-F7FF9CCD5FC4}"/>
              </a:ext>
            </a:extLst>
          </p:cNvPr>
          <p:cNvCxnSpPr>
            <a:cxnSpLocks/>
          </p:cNvCxnSpPr>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6472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CFC4C-4D16-E5A8-F934-8B158F6F273C}"/>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779BDE54-F935-945D-3E4F-B659695E84DA}"/>
              </a:ext>
            </a:extLst>
          </p:cNvPr>
          <p:cNvSpPr>
            <a:spLocks noGrp="1"/>
          </p:cNvSpPr>
          <p:nvPr>
            <p:ph sz="half" idx="1"/>
          </p:nvPr>
        </p:nvSpPr>
        <p:spPr>
          <a:xfrm>
            <a:off x="952500" y="2286002"/>
            <a:ext cx="5067300" cy="389096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28F3710-E06B-05DE-937A-C92E52569E34}"/>
              </a:ext>
            </a:extLst>
          </p:cNvPr>
          <p:cNvSpPr>
            <a:spLocks noGrp="1"/>
          </p:cNvSpPr>
          <p:nvPr>
            <p:ph sz="half" idx="2"/>
          </p:nvPr>
        </p:nvSpPr>
        <p:spPr>
          <a:xfrm>
            <a:off x="6172200" y="2286001"/>
            <a:ext cx="5067300" cy="38909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F7302EFD-42D3-11C1-677E-0E478B93F7B2}"/>
              </a:ext>
            </a:extLst>
          </p:cNvPr>
          <p:cNvSpPr>
            <a:spLocks noGrp="1"/>
          </p:cNvSpPr>
          <p:nvPr>
            <p:ph type="dt" sz="half" idx="10"/>
          </p:nvPr>
        </p:nvSpPr>
        <p:spPr/>
        <p:txBody>
          <a:bodyPr/>
          <a:lstStyle/>
          <a:p>
            <a:fld id="{9D0D92BC-42A9-434B-8530-ADBF4485E407}" type="datetimeFigureOut">
              <a:rPr lang="en-US" smtClean="0"/>
              <a:t>6/5/2024</a:t>
            </a:fld>
            <a:endParaRPr lang="en-US"/>
          </a:p>
        </p:txBody>
      </p:sp>
      <p:sp>
        <p:nvSpPr>
          <p:cNvPr id="6" name="Footer Placeholder 5">
            <a:extLst>
              <a:ext uri="{FF2B5EF4-FFF2-40B4-BE49-F238E27FC236}">
                <a16:creationId xmlns:a16="http://schemas.microsoft.com/office/drawing/2014/main" id="{224C2F08-0D93-B14B-6106-2925DF3E16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A5DE81-F2AB-CCB9-8B68-5E4F31011FF8}"/>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543146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2D81B-4E36-1511-E9A7-8FB931B41FCF}"/>
              </a:ext>
            </a:extLst>
          </p:cNvPr>
          <p:cNvSpPr>
            <a:spLocks noGrp="1"/>
          </p:cNvSpPr>
          <p:nvPr>
            <p:ph type="title"/>
          </p:nvPr>
        </p:nvSpPr>
        <p:spPr>
          <a:xfrm>
            <a:off x="952500" y="1004888"/>
            <a:ext cx="10287000" cy="90011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87FA73DE-183B-9473-20AD-2D3BFED8439F}"/>
              </a:ext>
            </a:extLst>
          </p:cNvPr>
          <p:cNvSpPr>
            <a:spLocks noGrp="1"/>
          </p:cNvSpPr>
          <p:nvPr>
            <p:ph type="body" idx="1"/>
          </p:nvPr>
        </p:nvSpPr>
        <p:spPr>
          <a:xfrm>
            <a:off x="952501" y="2085959"/>
            <a:ext cx="4886325" cy="590566"/>
          </a:xfrm>
        </p:spPr>
        <p:txBody>
          <a:bodyPr anchor="b">
            <a:normAutofit/>
          </a:bodyPr>
          <a:lstStyle>
            <a:lvl1pPr marL="0" indent="0">
              <a:buNone/>
              <a:defRPr sz="1800" b="0" cap="all" spc="3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ED70FB3D-60AC-DEF2-4472-31B4E076CBCC}"/>
              </a:ext>
            </a:extLst>
          </p:cNvPr>
          <p:cNvSpPr>
            <a:spLocks noGrp="1"/>
          </p:cNvSpPr>
          <p:nvPr>
            <p:ph sz="half" idx="2"/>
          </p:nvPr>
        </p:nvSpPr>
        <p:spPr>
          <a:xfrm>
            <a:off x="952501" y="3048001"/>
            <a:ext cx="4886325" cy="32226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16E5BDB-B29C-788F-E2FB-6C154E8FE82E}"/>
              </a:ext>
            </a:extLst>
          </p:cNvPr>
          <p:cNvSpPr>
            <a:spLocks noGrp="1"/>
          </p:cNvSpPr>
          <p:nvPr>
            <p:ph type="body" sz="quarter" idx="3"/>
          </p:nvPr>
        </p:nvSpPr>
        <p:spPr>
          <a:xfrm>
            <a:off x="6353174" y="2085959"/>
            <a:ext cx="4886325" cy="590566"/>
          </a:xfrm>
        </p:spPr>
        <p:txBody>
          <a:bodyPr anchor="b">
            <a:normAutofit/>
          </a:bodyPr>
          <a:lstStyle>
            <a:lvl1pPr marL="0" indent="0">
              <a:buNone/>
              <a:defRPr sz="1800" b="0" cap="all" spc="3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513FF49-3276-24CA-BC81-FA92C0A9309A}"/>
              </a:ext>
            </a:extLst>
          </p:cNvPr>
          <p:cNvSpPr>
            <a:spLocks noGrp="1"/>
          </p:cNvSpPr>
          <p:nvPr>
            <p:ph sz="quarter" idx="4"/>
          </p:nvPr>
        </p:nvSpPr>
        <p:spPr>
          <a:xfrm>
            <a:off x="6353174" y="3048000"/>
            <a:ext cx="4886325" cy="32226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9E8FA1C8-C196-9BE1-F603-3FC17EDD91F8}"/>
              </a:ext>
            </a:extLst>
          </p:cNvPr>
          <p:cNvSpPr>
            <a:spLocks noGrp="1"/>
          </p:cNvSpPr>
          <p:nvPr>
            <p:ph type="dt" sz="half" idx="10"/>
          </p:nvPr>
        </p:nvSpPr>
        <p:spPr/>
        <p:txBody>
          <a:bodyPr/>
          <a:lstStyle/>
          <a:p>
            <a:fld id="{9D0D92BC-42A9-434B-8530-ADBF4485E407}" type="datetimeFigureOut">
              <a:rPr lang="en-US" smtClean="0"/>
              <a:t>6/5/2024</a:t>
            </a:fld>
            <a:endParaRPr lang="en-US"/>
          </a:p>
        </p:txBody>
      </p:sp>
      <p:sp>
        <p:nvSpPr>
          <p:cNvPr id="8" name="Footer Placeholder 7">
            <a:extLst>
              <a:ext uri="{FF2B5EF4-FFF2-40B4-BE49-F238E27FC236}">
                <a16:creationId xmlns:a16="http://schemas.microsoft.com/office/drawing/2014/main" id="{CFB79692-E142-E1D7-AD17-30C5F13657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90FCF2-7B78-2A2A-F878-58335FEA390C}"/>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11" name="Straight Connector 10">
            <a:extLst>
              <a:ext uri="{FF2B5EF4-FFF2-40B4-BE49-F238E27FC236}">
                <a16:creationId xmlns:a16="http://schemas.microsoft.com/office/drawing/2014/main" id="{BC2D0356-1ECF-682B-F87A-811BDD28B2CB}"/>
              </a:ext>
            </a:extLst>
          </p:cNvPr>
          <p:cNvCxnSpPr>
            <a:cxnSpLocks/>
          </p:cNvCxnSpPr>
          <p:nvPr/>
        </p:nvCxnSpPr>
        <p:spPr>
          <a:xfrm>
            <a:off x="1052513" y="287681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906CA06-9701-E645-C0A5-594B227B288F}"/>
              </a:ext>
            </a:extLst>
          </p:cNvPr>
          <p:cNvCxnSpPr>
            <a:cxnSpLocks/>
          </p:cNvCxnSpPr>
          <p:nvPr/>
        </p:nvCxnSpPr>
        <p:spPr>
          <a:xfrm>
            <a:off x="6435725" y="287681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1684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14DA-C0D4-E152-7F42-F6352C961E82}"/>
              </a:ext>
            </a:extLst>
          </p:cNvPr>
          <p:cNvSpPr>
            <a:spLocks noGrp="1"/>
          </p:cNvSpPr>
          <p:nvPr>
            <p:ph type="title"/>
          </p:nvPr>
        </p:nvSpPr>
        <p:spPr>
          <a:xfrm>
            <a:off x="1524000" y="914400"/>
            <a:ext cx="9715500" cy="99060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4EC2AA04-1E84-460C-F560-A228F930F0AF}"/>
              </a:ext>
            </a:extLst>
          </p:cNvPr>
          <p:cNvSpPr>
            <a:spLocks noGrp="1"/>
          </p:cNvSpPr>
          <p:nvPr>
            <p:ph type="dt" sz="half" idx="10"/>
          </p:nvPr>
        </p:nvSpPr>
        <p:spPr/>
        <p:txBody>
          <a:bodyPr/>
          <a:lstStyle/>
          <a:p>
            <a:fld id="{9D0D92BC-42A9-434B-8530-ADBF4485E407}" type="datetimeFigureOut">
              <a:rPr lang="en-US" smtClean="0"/>
              <a:t>6/5/2024</a:t>
            </a:fld>
            <a:endParaRPr lang="en-US"/>
          </a:p>
        </p:txBody>
      </p:sp>
      <p:sp>
        <p:nvSpPr>
          <p:cNvPr id="4" name="Footer Placeholder 3">
            <a:extLst>
              <a:ext uri="{FF2B5EF4-FFF2-40B4-BE49-F238E27FC236}">
                <a16:creationId xmlns:a16="http://schemas.microsoft.com/office/drawing/2014/main" id="{24AB260E-3910-7D1B-5074-24F5F0AB53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2020F1-A878-9B80-6B4F-7D71406BBF38}"/>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294045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7652D6-7AE9-3E3B-5C1B-2B4399B150D5}"/>
              </a:ext>
            </a:extLst>
          </p:cNvPr>
          <p:cNvSpPr>
            <a:spLocks noGrp="1"/>
          </p:cNvSpPr>
          <p:nvPr>
            <p:ph type="dt" sz="half" idx="10"/>
          </p:nvPr>
        </p:nvSpPr>
        <p:spPr/>
        <p:txBody>
          <a:bodyPr/>
          <a:lstStyle/>
          <a:p>
            <a:fld id="{9D0D92BC-42A9-434B-8530-ADBF4485E407}" type="datetimeFigureOut">
              <a:rPr lang="en-US" smtClean="0"/>
              <a:t>6/5/2024</a:t>
            </a:fld>
            <a:endParaRPr lang="en-US"/>
          </a:p>
        </p:txBody>
      </p:sp>
      <p:sp>
        <p:nvSpPr>
          <p:cNvPr id="3" name="Footer Placeholder 2">
            <a:extLst>
              <a:ext uri="{FF2B5EF4-FFF2-40B4-BE49-F238E27FC236}">
                <a16:creationId xmlns:a16="http://schemas.microsoft.com/office/drawing/2014/main" id="{A9A7127E-2A63-6F45-4C40-8358436307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56FB79-D9D1-5381-0019-E24F8B4DAAB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2332990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23B5-7DA9-0E4F-DA39-4624DB8A252E}"/>
              </a:ext>
            </a:extLst>
          </p:cNvPr>
          <p:cNvSpPr>
            <a:spLocks noGrp="1"/>
          </p:cNvSpPr>
          <p:nvPr>
            <p:ph type="title"/>
          </p:nvPr>
        </p:nvSpPr>
        <p:spPr>
          <a:xfrm>
            <a:off x="1524000" y="1369065"/>
            <a:ext cx="3266536" cy="2312979"/>
          </a:xfrm>
        </p:spPr>
        <p:txBody>
          <a:bodyPr anchor="b">
            <a:noAutofit/>
          </a:bodyPr>
          <a:lstStyle>
            <a:lvl1pPr>
              <a:defRPr sz="2800"/>
            </a:lvl1pPr>
          </a:lstStyle>
          <a:p>
            <a:r>
              <a:rPr lang="en-US" dirty="0"/>
              <a:t>Click to edit Master title style</a:t>
            </a:r>
          </a:p>
        </p:txBody>
      </p:sp>
      <p:sp>
        <p:nvSpPr>
          <p:cNvPr id="3" name="Content Placeholder 2">
            <a:extLst>
              <a:ext uri="{FF2B5EF4-FFF2-40B4-BE49-F238E27FC236}">
                <a16:creationId xmlns:a16="http://schemas.microsoft.com/office/drawing/2014/main" id="{B94A5E77-518A-1FB9-B473-E19CADE04669}"/>
              </a:ext>
            </a:extLst>
          </p:cNvPr>
          <p:cNvSpPr>
            <a:spLocks noGrp="1"/>
          </p:cNvSpPr>
          <p:nvPr>
            <p:ph idx="1"/>
          </p:nvPr>
        </p:nvSpPr>
        <p:spPr>
          <a:xfrm>
            <a:off x="5624423" y="987425"/>
            <a:ext cx="5615077" cy="4873625"/>
          </a:xfrm>
        </p:spPr>
        <p:txBody>
          <a:bodyPr anchor="ct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365344F-7D06-2406-D113-D24587835D69}"/>
              </a:ext>
            </a:extLst>
          </p:cNvPr>
          <p:cNvSpPr>
            <a:spLocks noGrp="1"/>
          </p:cNvSpPr>
          <p:nvPr>
            <p:ph type="body" sz="half" idx="2"/>
          </p:nvPr>
        </p:nvSpPr>
        <p:spPr>
          <a:xfrm>
            <a:off x="1524000" y="3947801"/>
            <a:ext cx="3266536" cy="238283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22BE708-BAD0-A0A6-9332-9D2179E673FB}"/>
              </a:ext>
            </a:extLst>
          </p:cNvPr>
          <p:cNvSpPr>
            <a:spLocks noGrp="1"/>
          </p:cNvSpPr>
          <p:nvPr>
            <p:ph type="dt" sz="half" idx="10"/>
          </p:nvPr>
        </p:nvSpPr>
        <p:spPr/>
        <p:txBody>
          <a:bodyPr/>
          <a:lstStyle/>
          <a:p>
            <a:fld id="{9D0D92BC-42A9-434B-8530-ADBF4485E407}" type="datetimeFigureOut">
              <a:rPr lang="en-US" smtClean="0"/>
              <a:t>6/5/2024</a:t>
            </a:fld>
            <a:endParaRPr lang="en-US"/>
          </a:p>
        </p:txBody>
      </p:sp>
      <p:sp>
        <p:nvSpPr>
          <p:cNvPr id="6" name="Footer Placeholder 5">
            <a:extLst>
              <a:ext uri="{FF2B5EF4-FFF2-40B4-BE49-F238E27FC236}">
                <a16:creationId xmlns:a16="http://schemas.microsoft.com/office/drawing/2014/main" id="{F8A70050-9362-4EC4-6B73-3A38445B71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CDA991-8608-CAB4-33FA-03D380D2F060}"/>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2352840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7B837-332D-9100-E007-7DE279481410}"/>
              </a:ext>
            </a:extLst>
          </p:cNvPr>
          <p:cNvSpPr>
            <a:spLocks noGrp="1"/>
          </p:cNvSpPr>
          <p:nvPr>
            <p:ph type="title"/>
          </p:nvPr>
        </p:nvSpPr>
        <p:spPr>
          <a:xfrm>
            <a:off x="1523999" y="1385457"/>
            <a:ext cx="3312543" cy="2304288"/>
          </a:xfrm>
        </p:spPr>
        <p:txBody>
          <a:bodyPr anchor="b">
            <a:normAutofit/>
          </a:bodyPr>
          <a:lstStyle>
            <a:lvl1pPr>
              <a:defRPr sz="2800"/>
            </a:lvl1pPr>
          </a:lstStyle>
          <a:p>
            <a:r>
              <a:rPr lang="en-US" dirty="0"/>
              <a:t>Click to edit Master title style</a:t>
            </a:r>
          </a:p>
        </p:txBody>
      </p:sp>
      <p:sp>
        <p:nvSpPr>
          <p:cNvPr id="3" name="Picture Placeholder 2">
            <a:extLst>
              <a:ext uri="{FF2B5EF4-FFF2-40B4-BE49-F238E27FC236}">
                <a16:creationId xmlns:a16="http://schemas.microsoft.com/office/drawing/2014/main" id="{3E0DE983-0B0E-07CC-8C57-4EA529E27D19}"/>
              </a:ext>
            </a:extLst>
          </p:cNvPr>
          <p:cNvSpPr>
            <a:spLocks noGrp="1"/>
          </p:cNvSpPr>
          <p:nvPr>
            <p:ph type="pic" idx="1"/>
          </p:nvPr>
        </p:nvSpPr>
        <p:spPr>
          <a:xfrm>
            <a:off x="5624423" y="957263"/>
            <a:ext cx="5372189" cy="4962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CAB867-3FC6-5007-61B0-D9B7E5B0CED6}"/>
              </a:ext>
            </a:extLst>
          </p:cNvPr>
          <p:cNvSpPr>
            <a:spLocks noGrp="1"/>
          </p:cNvSpPr>
          <p:nvPr>
            <p:ph type="body" sz="half" idx="2"/>
          </p:nvPr>
        </p:nvSpPr>
        <p:spPr>
          <a:xfrm>
            <a:off x="1524000" y="3958315"/>
            <a:ext cx="3312542" cy="1961473"/>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6FC7E0F-BFE1-7134-163B-B777970B762A}"/>
              </a:ext>
            </a:extLst>
          </p:cNvPr>
          <p:cNvSpPr>
            <a:spLocks noGrp="1"/>
          </p:cNvSpPr>
          <p:nvPr>
            <p:ph type="dt" sz="half" idx="10"/>
          </p:nvPr>
        </p:nvSpPr>
        <p:spPr/>
        <p:txBody>
          <a:bodyPr/>
          <a:lstStyle/>
          <a:p>
            <a:fld id="{9D0D92BC-42A9-434B-8530-ADBF4485E407}" type="datetimeFigureOut">
              <a:rPr lang="en-US" smtClean="0"/>
              <a:t>6/5/2024</a:t>
            </a:fld>
            <a:endParaRPr lang="en-US"/>
          </a:p>
        </p:txBody>
      </p:sp>
      <p:sp>
        <p:nvSpPr>
          <p:cNvPr id="6" name="Footer Placeholder 5">
            <a:extLst>
              <a:ext uri="{FF2B5EF4-FFF2-40B4-BE49-F238E27FC236}">
                <a16:creationId xmlns:a16="http://schemas.microsoft.com/office/drawing/2014/main" id="{AD395D0B-4F98-F3BE-FB23-22D8C5D41F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FB2E3D-2188-B7A9-0ECE-978147358479}"/>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751206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5258B98-3BD5-0A20-B0E7-944EAEB2654A}"/>
              </a:ext>
            </a:extLst>
          </p:cNvPr>
          <p:cNvSpPr/>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C0D404C1-E8A5-65FC-C068-21EA0397ED63}"/>
              </a:ext>
            </a:extLst>
          </p:cNvPr>
          <p:cNvSpPr>
            <a:spLocks noGrp="1"/>
          </p:cNvSpPr>
          <p:nvPr>
            <p:ph type="title"/>
          </p:nvPr>
        </p:nvSpPr>
        <p:spPr>
          <a:xfrm>
            <a:off x="952500" y="757238"/>
            <a:ext cx="10287000" cy="11477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26DCFD78-F171-BA47-AAF3-C6EB75F94C78}"/>
              </a:ext>
            </a:extLst>
          </p:cNvPr>
          <p:cNvSpPr>
            <a:spLocks noGrp="1"/>
          </p:cNvSpPr>
          <p:nvPr>
            <p:ph type="body" idx="1"/>
          </p:nvPr>
        </p:nvSpPr>
        <p:spPr>
          <a:xfrm>
            <a:off x="952500" y="2285997"/>
            <a:ext cx="10287000" cy="38909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5965A77-B1AB-D608-A6C5-F0F99B6913D8}"/>
              </a:ext>
            </a:extLst>
          </p:cNvPr>
          <p:cNvSpPr>
            <a:spLocks noGrp="1"/>
          </p:cNvSpPr>
          <p:nvPr>
            <p:ph type="dt" sz="half" idx="2"/>
          </p:nvPr>
        </p:nvSpPr>
        <p:spPr>
          <a:xfrm rot="5400000">
            <a:off x="10568087" y="4756249"/>
            <a:ext cx="2476307"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9D0D92BC-42A9-434B-8530-ADBF4485E407}" type="datetimeFigureOut">
              <a:rPr lang="en-US" smtClean="0"/>
              <a:pPr/>
              <a:t>6/5/2024</a:t>
            </a:fld>
            <a:endParaRPr lang="en-US" dirty="0"/>
          </a:p>
        </p:txBody>
      </p:sp>
      <p:sp>
        <p:nvSpPr>
          <p:cNvPr id="5" name="Footer Placeholder 4">
            <a:extLst>
              <a:ext uri="{FF2B5EF4-FFF2-40B4-BE49-F238E27FC236}">
                <a16:creationId xmlns:a16="http://schemas.microsoft.com/office/drawing/2014/main" id="{05DE34E5-5E9B-7786-05B5-B93241EE2F42}"/>
              </a:ext>
            </a:extLst>
          </p:cNvPr>
          <p:cNvSpPr>
            <a:spLocks noGrp="1"/>
          </p:cNvSpPr>
          <p:nvPr>
            <p:ph type="ftr" sz="quarter" idx="3"/>
          </p:nvPr>
        </p:nvSpPr>
        <p:spPr>
          <a:xfrm rot="5400000">
            <a:off x="10589519" y="1758059"/>
            <a:ext cx="2433442"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525CD4B-611E-32FA-419D-326099EEF340}"/>
              </a:ext>
            </a:extLst>
          </p:cNvPr>
          <p:cNvSpPr>
            <a:spLocks noGrp="1"/>
          </p:cNvSpPr>
          <p:nvPr>
            <p:ph type="sldNum" sz="quarter" idx="4"/>
          </p:nvPr>
        </p:nvSpPr>
        <p:spPr>
          <a:xfrm>
            <a:off x="11539542" y="3246437"/>
            <a:ext cx="533399" cy="365125"/>
          </a:xfrm>
          <a:prstGeom prst="rect">
            <a:avLst/>
          </a:prstGeom>
        </p:spPr>
        <p:txBody>
          <a:bodyPr vert="horz" lIns="91440" tIns="45720" rIns="91440" bIns="45720" rtlCol="0" anchor="ctr"/>
          <a:lstStyle>
            <a:lvl1pPr algn="ctr">
              <a:defRPr sz="1600" b="1" cap="all" baseline="0">
                <a:solidFill>
                  <a:schemeClr val="tx1"/>
                </a:solidFill>
                <a:latin typeface="+mj-lt"/>
              </a:defRPr>
            </a:lvl1pPr>
          </a:lstStyle>
          <a:p>
            <a:fld id="{A0289F9E-9962-4B7B-BA18-A15907CCC6BF}" type="slidenum">
              <a:rPr lang="en-US" smtClean="0"/>
              <a:pPr/>
              <a:t>‹#›</a:t>
            </a:fld>
            <a:endParaRPr lang="en-US" dirty="0"/>
          </a:p>
        </p:txBody>
      </p:sp>
    </p:spTree>
    <p:extLst>
      <p:ext uri="{BB962C8B-B14F-4D97-AF65-F5344CB8AC3E}">
        <p14:creationId xmlns:p14="http://schemas.microsoft.com/office/powerpoint/2010/main" val="2968458956"/>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56032"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21208"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39496"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3210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image" Target="../media/image8.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2EF3FB83-7598-2C7B-B08C-7524FB92B5BF}"/>
              </a:ext>
            </a:extLst>
          </p:cNvPr>
          <p:cNvPicPr>
            <a:picLocks noChangeAspect="1"/>
          </p:cNvPicPr>
          <p:nvPr/>
        </p:nvPicPr>
        <p:blipFill rotWithShape="1">
          <a:blip r:embed="rId2">
            <a:alphaModFix/>
          </a:blip>
          <a:srcRect t="25017"/>
          <a:stretch/>
        </p:blipFill>
        <p:spPr>
          <a:xfrm>
            <a:off x="20" y="1571"/>
            <a:ext cx="12191980" cy="6856429"/>
          </a:xfrm>
          <a:prstGeom prst="rect">
            <a:avLst/>
          </a:prstGeom>
        </p:spPr>
      </p:pic>
      <p:sp>
        <p:nvSpPr>
          <p:cNvPr id="11" name="Freeform: Shape 10">
            <a:extLst>
              <a:ext uri="{FF2B5EF4-FFF2-40B4-BE49-F238E27FC236}">
                <a16:creationId xmlns:a16="http://schemas.microsoft.com/office/drawing/2014/main" id="{53174E83-2682-EA33-BF59-CACA1385E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65342" y="1250342"/>
            <a:ext cx="4357316" cy="4357316"/>
          </a:xfrm>
          <a:custGeom>
            <a:avLst/>
            <a:gdLst>
              <a:gd name="connsiteX0" fmla="*/ 2178658 w 4357316"/>
              <a:gd name="connsiteY0" fmla="*/ 0 h 4357316"/>
              <a:gd name="connsiteX1" fmla="*/ 4357316 w 4357316"/>
              <a:gd name="connsiteY1" fmla="*/ 2178658 h 4357316"/>
              <a:gd name="connsiteX2" fmla="*/ 2178658 w 4357316"/>
              <a:gd name="connsiteY2" fmla="*/ 4357316 h 4357316"/>
              <a:gd name="connsiteX3" fmla="*/ 0 w 4357316"/>
              <a:gd name="connsiteY3" fmla="*/ 2178658 h 4357316"/>
              <a:gd name="connsiteX4" fmla="*/ 2178658 w 4357316"/>
              <a:gd name="connsiteY4" fmla="*/ 0 h 435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316" h="4357316">
                <a:moveTo>
                  <a:pt x="2178658" y="0"/>
                </a:moveTo>
                <a:cubicBezTo>
                  <a:pt x="3381898" y="0"/>
                  <a:pt x="4357316" y="975418"/>
                  <a:pt x="4357316" y="2178658"/>
                </a:cubicBezTo>
                <a:cubicBezTo>
                  <a:pt x="4357316" y="3381898"/>
                  <a:pt x="3381898" y="4357316"/>
                  <a:pt x="2178658" y="4357316"/>
                </a:cubicBezTo>
                <a:cubicBezTo>
                  <a:pt x="975418" y="4357316"/>
                  <a:pt x="0" y="3381898"/>
                  <a:pt x="0" y="2178658"/>
                </a:cubicBezTo>
                <a:cubicBezTo>
                  <a:pt x="0" y="975418"/>
                  <a:pt x="975418" y="0"/>
                  <a:pt x="2178658" y="0"/>
                </a:cubicBezTo>
                <a:close/>
              </a:path>
            </a:pathLst>
          </a:custGeom>
          <a:gradFill>
            <a:gsLst>
              <a:gs pos="0">
                <a:schemeClr val="accent1">
                  <a:lumMod val="60000"/>
                  <a:lumOff val="40000"/>
                  <a:alpha val="20000"/>
                </a:schemeClr>
              </a:gs>
              <a:gs pos="7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8FD8EAE-08B0-9613-845D-14A896D8ECA6}"/>
              </a:ext>
            </a:extLst>
          </p:cNvPr>
          <p:cNvSpPr>
            <a:spLocks noGrp="1"/>
          </p:cNvSpPr>
          <p:nvPr>
            <p:ph type="ctrTitle"/>
          </p:nvPr>
        </p:nvSpPr>
        <p:spPr>
          <a:xfrm>
            <a:off x="7376161" y="2211978"/>
            <a:ext cx="3535679" cy="1425728"/>
          </a:xfrm>
        </p:spPr>
        <p:txBody>
          <a:bodyPr anchor="b">
            <a:normAutofit/>
          </a:bodyPr>
          <a:lstStyle/>
          <a:p>
            <a:pPr algn="ctr"/>
            <a:r>
              <a:rPr lang="en-IN" b="0" i="0" dirty="0">
                <a:effectLst/>
                <a:latin typeface="Arial" panose="020B0604020202020204" pitchFamily="34" charset="0"/>
              </a:rPr>
              <a:t>Employee Attrition</a:t>
            </a:r>
            <a:endParaRPr lang="en-IN" dirty="0"/>
          </a:p>
        </p:txBody>
      </p:sp>
      <p:sp>
        <p:nvSpPr>
          <p:cNvPr id="3" name="Subtitle 2">
            <a:extLst>
              <a:ext uri="{FF2B5EF4-FFF2-40B4-BE49-F238E27FC236}">
                <a16:creationId xmlns:a16="http://schemas.microsoft.com/office/drawing/2014/main" id="{5182A948-D2AF-C612-E8C3-5714B2861690}"/>
              </a:ext>
            </a:extLst>
          </p:cNvPr>
          <p:cNvSpPr>
            <a:spLocks noGrp="1"/>
          </p:cNvSpPr>
          <p:nvPr>
            <p:ph type="subTitle" idx="1"/>
          </p:nvPr>
        </p:nvSpPr>
        <p:spPr>
          <a:xfrm>
            <a:off x="7620000" y="4249360"/>
            <a:ext cx="3048000" cy="877585"/>
          </a:xfrm>
        </p:spPr>
        <p:txBody>
          <a:bodyPr>
            <a:normAutofit/>
          </a:bodyPr>
          <a:lstStyle/>
          <a:p>
            <a:pPr algn="ctr"/>
            <a:r>
              <a:rPr lang="en-US" dirty="0"/>
              <a:t>- Shraddha Sharma</a:t>
            </a:r>
            <a:endParaRPr lang="en-IN" dirty="0"/>
          </a:p>
        </p:txBody>
      </p:sp>
      <p:cxnSp>
        <p:nvCxnSpPr>
          <p:cNvPr id="13" name="Straight Connector 12">
            <a:extLst>
              <a:ext uri="{FF2B5EF4-FFF2-40B4-BE49-F238E27FC236}">
                <a16:creationId xmlns:a16="http://schemas.microsoft.com/office/drawing/2014/main" id="{8D8181E6-BF6C-7868-46D1-88E2970D08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8423" y="395142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14537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5258B98-3BD5-0A20-B0E7-944EAEB2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C74AEE6-9CA7-5247-DC34-99634247DF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2C4AE895-B78C-9194-39EF-787C0EBB585B}"/>
              </a:ext>
            </a:extLst>
          </p:cNvPr>
          <p:cNvPicPr>
            <a:picLocks noGrp="1" noChangeAspect="1"/>
          </p:cNvPicPr>
          <p:nvPr>
            <p:ph idx="1"/>
          </p:nvPr>
        </p:nvPicPr>
        <p:blipFill rotWithShape="1">
          <a:blip r:embed="rId2">
            <a:alphaModFix/>
            <a:extLst>
              <a:ext uri="{28A0092B-C50C-407E-A947-70E740481C1C}">
                <a14:useLocalDpi xmlns:a14="http://schemas.microsoft.com/office/drawing/2010/main" val="0"/>
              </a:ext>
            </a:extLst>
          </a:blip>
          <a:srcRect l="9494" t="10272" r="9620" b="9054"/>
          <a:stretch/>
        </p:blipFill>
        <p:spPr>
          <a:xfrm>
            <a:off x="0" y="0"/>
            <a:ext cx="12192000" cy="6858000"/>
          </a:xfrm>
          <a:prstGeom prst="rect">
            <a:avLst/>
          </a:prstGeom>
        </p:spPr>
      </p:pic>
      <p:sp>
        <p:nvSpPr>
          <p:cNvPr id="16" name="Freeform: Shape 15">
            <a:extLst>
              <a:ext uri="{FF2B5EF4-FFF2-40B4-BE49-F238E27FC236}">
                <a16:creationId xmlns:a16="http://schemas.microsoft.com/office/drawing/2014/main" id="{53174E83-2682-EA33-BF59-CACA1385E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65342" y="1250342"/>
            <a:ext cx="4357316" cy="4357316"/>
          </a:xfrm>
          <a:custGeom>
            <a:avLst/>
            <a:gdLst>
              <a:gd name="connsiteX0" fmla="*/ 2178658 w 4357316"/>
              <a:gd name="connsiteY0" fmla="*/ 0 h 4357316"/>
              <a:gd name="connsiteX1" fmla="*/ 4357316 w 4357316"/>
              <a:gd name="connsiteY1" fmla="*/ 2178658 h 4357316"/>
              <a:gd name="connsiteX2" fmla="*/ 2178658 w 4357316"/>
              <a:gd name="connsiteY2" fmla="*/ 4357316 h 4357316"/>
              <a:gd name="connsiteX3" fmla="*/ 0 w 4357316"/>
              <a:gd name="connsiteY3" fmla="*/ 2178658 h 4357316"/>
              <a:gd name="connsiteX4" fmla="*/ 2178658 w 4357316"/>
              <a:gd name="connsiteY4" fmla="*/ 0 h 435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316" h="4357316">
                <a:moveTo>
                  <a:pt x="2178658" y="0"/>
                </a:moveTo>
                <a:cubicBezTo>
                  <a:pt x="3381898" y="0"/>
                  <a:pt x="4357316" y="975418"/>
                  <a:pt x="4357316" y="2178658"/>
                </a:cubicBezTo>
                <a:cubicBezTo>
                  <a:pt x="4357316" y="3381898"/>
                  <a:pt x="3381898" y="4357316"/>
                  <a:pt x="2178658" y="4357316"/>
                </a:cubicBezTo>
                <a:cubicBezTo>
                  <a:pt x="975418" y="4357316"/>
                  <a:pt x="0" y="3381898"/>
                  <a:pt x="0" y="2178658"/>
                </a:cubicBezTo>
                <a:cubicBezTo>
                  <a:pt x="0" y="975418"/>
                  <a:pt x="975418" y="0"/>
                  <a:pt x="2178658" y="0"/>
                </a:cubicBezTo>
                <a:close/>
              </a:path>
            </a:pathLst>
          </a:custGeom>
          <a:gradFill>
            <a:gsLst>
              <a:gs pos="0">
                <a:schemeClr val="accent1">
                  <a:lumMod val="60000"/>
                  <a:lumOff val="40000"/>
                  <a:alpha val="20000"/>
                </a:schemeClr>
              </a:gs>
              <a:gs pos="7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D00F838-B349-73BC-91FD-583955740577}"/>
              </a:ext>
            </a:extLst>
          </p:cNvPr>
          <p:cNvSpPr>
            <a:spLocks noGrp="1"/>
          </p:cNvSpPr>
          <p:nvPr>
            <p:ph type="title"/>
          </p:nvPr>
        </p:nvSpPr>
        <p:spPr>
          <a:xfrm>
            <a:off x="7376161" y="2211978"/>
            <a:ext cx="3535679" cy="1425728"/>
          </a:xfrm>
        </p:spPr>
        <p:txBody>
          <a:bodyPr vert="horz" lIns="91440" tIns="45720" rIns="91440" bIns="45720" rtlCol="0" anchor="b">
            <a:normAutofit/>
          </a:bodyPr>
          <a:lstStyle/>
          <a:p>
            <a:pPr algn="ctr"/>
            <a:r>
              <a:rPr lang="en-US" sz="4000" dirty="0"/>
              <a:t>THANK YOU</a:t>
            </a:r>
          </a:p>
        </p:txBody>
      </p:sp>
      <p:cxnSp>
        <p:nvCxnSpPr>
          <p:cNvPr id="18" name="Straight Connector 17">
            <a:extLst>
              <a:ext uri="{FF2B5EF4-FFF2-40B4-BE49-F238E27FC236}">
                <a16:creationId xmlns:a16="http://schemas.microsoft.com/office/drawing/2014/main" id="{8D8181E6-BF6C-7868-46D1-88E2970D08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8423" y="395142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1097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4E9F8B3-8282-4A93-BBF8-3342538A7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6C19C1-65FD-FB9E-8B3B-E8BF7EC852F0}"/>
              </a:ext>
            </a:extLst>
          </p:cNvPr>
          <p:cNvSpPr>
            <a:spLocks noGrp="1"/>
          </p:cNvSpPr>
          <p:nvPr>
            <p:ph type="title"/>
          </p:nvPr>
        </p:nvSpPr>
        <p:spPr>
          <a:xfrm>
            <a:off x="952500" y="757238"/>
            <a:ext cx="9514217" cy="1147762"/>
          </a:xfrm>
        </p:spPr>
        <p:txBody>
          <a:bodyPr>
            <a:normAutofit/>
          </a:bodyPr>
          <a:lstStyle/>
          <a:p>
            <a:r>
              <a:rPr lang="en-US" dirty="0"/>
              <a:t>Introduction</a:t>
            </a:r>
            <a:endParaRPr lang="en-IN" dirty="0"/>
          </a:p>
        </p:txBody>
      </p:sp>
      <p:cxnSp>
        <p:nvCxnSpPr>
          <p:cNvPr id="10" name="Straight Connector 9">
            <a:extLst>
              <a:ext uri="{FF2B5EF4-FFF2-40B4-BE49-F238E27FC236}">
                <a16:creationId xmlns:a16="http://schemas.microsoft.com/office/drawing/2014/main" id="{58EFA797-975B-41D8-BC96-56CDC2CFA3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71562" y="2227709"/>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F7FD7EB-E688-22B5-7C55-CA9BA202EC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0164"/>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DAA7DC1-88F4-EEC9-98FA-F497C324C6D0}"/>
              </a:ext>
            </a:extLst>
          </p:cNvPr>
          <p:cNvSpPr>
            <a:spLocks noGrp="1"/>
          </p:cNvSpPr>
          <p:nvPr>
            <p:ph idx="1"/>
          </p:nvPr>
        </p:nvSpPr>
        <p:spPr>
          <a:xfrm>
            <a:off x="952500" y="2547066"/>
            <a:ext cx="9467850" cy="3347388"/>
          </a:xfrm>
        </p:spPr>
        <p:txBody>
          <a:bodyPr>
            <a:normAutofit/>
          </a:bodyPr>
          <a:lstStyle/>
          <a:p>
            <a:r>
              <a:rPr lang="en-US" dirty="0"/>
              <a:t>At XYZ company, we're tackling high attrition rates head-on. By partnering with an HR analytics consultancy, we're digging deep into why employees are leaving. As the lead HR analyst, my mission is to craft a powerful dashboard fueled by data insights. Our goal  to arm XYZ with smart decisions that cut attrition and boost retention. By pinpointing what drives departures, we'll serve up actionable advice to fortify our workforce and up our game. Join us on this data-driven journey to build a happier, more committed team at XYZ company.</a:t>
            </a:r>
            <a:endParaRPr lang="en-IN" dirty="0"/>
          </a:p>
        </p:txBody>
      </p:sp>
    </p:spTree>
    <p:extLst>
      <p:ext uri="{BB962C8B-B14F-4D97-AF65-F5344CB8AC3E}">
        <p14:creationId xmlns:p14="http://schemas.microsoft.com/office/powerpoint/2010/main" val="33176408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DAD064D-86F0-42ED-B520-996898579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E58E2D-FACE-88DD-30EF-19E0459D5F97}"/>
              </a:ext>
            </a:extLst>
          </p:cNvPr>
          <p:cNvSpPr>
            <a:spLocks noGrp="1"/>
          </p:cNvSpPr>
          <p:nvPr>
            <p:ph type="title"/>
          </p:nvPr>
        </p:nvSpPr>
        <p:spPr>
          <a:xfrm>
            <a:off x="7029450" y="762001"/>
            <a:ext cx="4229100" cy="1141004"/>
          </a:xfrm>
        </p:spPr>
        <p:txBody>
          <a:bodyPr>
            <a:normAutofit/>
          </a:bodyPr>
          <a:lstStyle/>
          <a:p>
            <a:r>
              <a:rPr lang="en-US" dirty="0"/>
              <a:t>KPI’s</a:t>
            </a:r>
            <a:endParaRPr lang="en-IN" dirty="0"/>
          </a:p>
        </p:txBody>
      </p:sp>
      <p:pic>
        <p:nvPicPr>
          <p:cNvPr id="5" name="Picture 4" descr="Display stock market numbers">
            <a:extLst>
              <a:ext uri="{FF2B5EF4-FFF2-40B4-BE49-F238E27FC236}">
                <a16:creationId xmlns:a16="http://schemas.microsoft.com/office/drawing/2014/main" id="{EB17DAAD-B628-76BE-8DCE-76B11680902B}"/>
              </a:ext>
            </a:extLst>
          </p:cNvPr>
          <p:cNvPicPr>
            <a:picLocks noChangeAspect="1"/>
          </p:cNvPicPr>
          <p:nvPr/>
        </p:nvPicPr>
        <p:blipFill rotWithShape="1">
          <a:blip r:embed="rId2"/>
          <a:srcRect l="20914" r="19751" b="-1"/>
          <a:stretch/>
        </p:blipFill>
        <p:spPr>
          <a:xfrm>
            <a:off x="-1" y="10"/>
            <a:ext cx="6096001" cy="6857990"/>
          </a:xfrm>
          <a:prstGeom prst="rect">
            <a:avLst/>
          </a:prstGeom>
        </p:spPr>
      </p:pic>
      <p:sp>
        <p:nvSpPr>
          <p:cNvPr id="11" name="Rectangle 10">
            <a:extLst>
              <a:ext uri="{FF2B5EF4-FFF2-40B4-BE49-F238E27FC236}">
                <a16:creationId xmlns:a16="http://schemas.microsoft.com/office/drawing/2014/main" id="{AE56140E-8EE1-BE31-745D-450AF05FB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174117"/>
            <a:ext cx="6095999" cy="3689633"/>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4DCB9F1-AF7D-BA98-DE99-4FCF389ABCC8}"/>
              </a:ext>
            </a:extLst>
          </p:cNvPr>
          <p:cNvSpPr>
            <a:spLocks noGrp="1"/>
          </p:cNvSpPr>
          <p:nvPr>
            <p:ph idx="1"/>
          </p:nvPr>
        </p:nvSpPr>
        <p:spPr>
          <a:xfrm>
            <a:off x="7029450" y="2286000"/>
            <a:ext cx="4219149" cy="3810000"/>
          </a:xfrm>
        </p:spPr>
        <p:txBody>
          <a:bodyPr>
            <a:normAutofit/>
          </a:bodyPr>
          <a:lstStyle/>
          <a:p>
            <a:r>
              <a:rPr lang="en-US" dirty="0"/>
              <a:t>EMPLOYEE COUNT – 4,410</a:t>
            </a:r>
          </a:p>
          <a:p>
            <a:r>
              <a:rPr lang="en-US" dirty="0"/>
              <a:t>ATTRITION COUNT - 771</a:t>
            </a:r>
          </a:p>
          <a:p>
            <a:r>
              <a:rPr lang="en-US" dirty="0"/>
              <a:t>ATTRITION RATE – 16.12%</a:t>
            </a:r>
          </a:p>
          <a:p>
            <a:r>
              <a:rPr lang="en-US" dirty="0"/>
              <a:t>ACTIVE EMPLOYEES – 3,699</a:t>
            </a:r>
          </a:p>
          <a:p>
            <a:r>
              <a:rPr lang="en-US" dirty="0"/>
              <a:t>AVG. AGE - 37</a:t>
            </a:r>
            <a:endParaRPr lang="en-IN" dirty="0"/>
          </a:p>
        </p:txBody>
      </p:sp>
      <p:sp>
        <p:nvSpPr>
          <p:cNvPr id="13" name="TextBox 12">
            <a:extLst>
              <a:ext uri="{FF2B5EF4-FFF2-40B4-BE49-F238E27FC236}">
                <a16:creationId xmlns:a16="http://schemas.microsoft.com/office/drawing/2014/main" id="{73F74279-E694-CEB1-ED9A-ADBEBAEB7B7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000" y="3245771"/>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3428031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5258B98-3BD5-0A20-B0E7-944EAEB2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1C74AEE6-9CA7-5247-DC34-99634247DF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screenshot of a computer&#10;&#10;Description automatically generated">
            <a:extLst>
              <a:ext uri="{FF2B5EF4-FFF2-40B4-BE49-F238E27FC236}">
                <a16:creationId xmlns:a16="http://schemas.microsoft.com/office/drawing/2014/main" id="{5CCA9B80-AB5B-364E-2BED-9738F3B9CAE3}"/>
              </a:ext>
            </a:extLst>
          </p:cNvPr>
          <p:cNvPicPr>
            <a:picLocks noGrp="1" noChangeAspect="1"/>
          </p:cNvPicPr>
          <p:nvPr>
            <p:ph idx="1"/>
          </p:nvPr>
        </p:nvPicPr>
        <p:blipFill rotWithShape="1">
          <a:blip r:embed="rId2">
            <a:alphaModFix/>
            <a:extLst>
              <a:ext uri="{28A0092B-C50C-407E-A947-70E740481C1C}">
                <a14:useLocalDpi xmlns:a14="http://schemas.microsoft.com/office/drawing/2010/main" val="0"/>
              </a:ext>
            </a:extLst>
          </a:blip>
          <a:srcRect l="9684" t="9933" r="9525" b="9054"/>
          <a:stretch/>
        </p:blipFill>
        <p:spPr>
          <a:xfrm>
            <a:off x="1" y="1"/>
            <a:ext cx="12191998" cy="6893790"/>
          </a:xfrm>
          <a:prstGeom prst="rect">
            <a:avLst/>
          </a:prstGeom>
        </p:spPr>
      </p:pic>
      <p:sp>
        <p:nvSpPr>
          <p:cNvPr id="20" name="Rectangle 19">
            <a:extLst>
              <a:ext uri="{FF2B5EF4-FFF2-40B4-BE49-F238E27FC236}">
                <a16:creationId xmlns:a16="http://schemas.microsoft.com/office/drawing/2014/main" id="{ED0A0432-F95F-6441-CC5D-B6BB755FA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42985"/>
            <a:ext cx="12192000" cy="312031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3F0586C3-A19F-D214-ABDE-30AD5B666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17342" y="1250342"/>
            <a:ext cx="4357316" cy="4357316"/>
          </a:xfrm>
          <a:custGeom>
            <a:avLst/>
            <a:gdLst>
              <a:gd name="connsiteX0" fmla="*/ 2178658 w 4357316"/>
              <a:gd name="connsiteY0" fmla="*/ 0 h 4357316"/>
              <a:gd name="connsiteX1" fmla="*/ 4357316 w 4357316"/>
              <a:gd name="connsiteY1" fmla="*/ 2178658 h 4357316"/>
              <a:gd name="connsiteX2" fmla="*/ 2178658 w 4357316"/>
              <a:gd name="connsiteY2" fmla="*/ 4357316 h 4357316"/>
              <a:gd name="connsiteX3" fmla="*/ 0 w 4357316"/>
              <a:gd name="connsiteY3" fmla="*/ 2178658 h 4357316"/>
              <a:gd name="connsiteX4" fmla="*/ 2178658 w 4357316"/>
              <a:gd name="connsiteY4" fmla="*/ 0 h 435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316" h="4357316">
                <a:moveTo>
                  <a:pt x="2178658" y="0"/>
                </a:moveTo>
                <a:cubicBezTo>
                  <a:pt x="3381898" y="0"/>
                  <a:pt x="4357316" y="975418"/>
                  <a:pt x="4357316" y="2178658"/>
                </a:cubicBezTo>
                <a:cubicBezTo>
                  <a:pt x="4357316" y="3381898"/>
                  <a:pt x="3381898" y="4357316"/>
                  <a:pt x="2178658" y="4357316"/>
                </a:cubicBezTo>
                <a:cubicBezTo>
                  <a:pt x="975418" y="4357316"/>
                  <a:pt x="0" y="3381898"/>
                  <a:pt x="0" y="2178658"/>
                </a:cubicBezTo>
                <a:cubicBezTo>
                  <a:pt x="0" y="975418"/>
                  <a:pt x="975418" y="0"/>
                  <a:pt x="217865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F250489-E5D4-5FB0-26D0-54F9DE62DC8E}"/>
              </a:ext>
            </a:extLst>
          </p:cNvPr>
          <p:cNvSpPr>
            <a:spLocks noGrp="1"/>
          </p:cNvSpPr>
          <p:nvPr>
            <p:ph type="title"/>
          </p:nvPr>
        </p:nvSpPr>
        <p:spPr>
          <a:xfrm>
            <a:off x="4328161" y="2211978"/>
            <a:ext cx="3535679" cy="1425728"/>
          </a:xfrm>
        </p:spPr>
        <p:txBody>
          <a:bodyPr vert="horz" lIns="91440" tIns="45720" rIns="91440" bIns="45720" rtlCol="0" anchor="b">
            <a:normAutofit/>
          </a:bodyPr>
          <a:lstStyle/>
          <a:p>
            <a:pPr algn="ctr"/>
            <a:r>
              <a:rPr lang="en-US"/>
              <a:t>Dashboard</a:t>
            </a:r>
          </a:p>
        </p:txBody>
      </p:sp>
      <p:cxnSp>
        <p:nvCxnSpPr>
          <p:cNvPr id="24" name="Straight Connector 23">
            <a:extLst>
              <a:ext uri="{FF2B5EF4-FFF2-40B4-BE49-F238E27FC236}">
                <a16:creationId xmlns:a16="http://schemas.microsoft.com/office/drawing/2014/main" id="{414C5C93-B9E9-4392-ADCF-ABF21209DD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3" y="396058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5928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1EAE3-F53E-5FB2-9183-B13FBC576857}"/>
              </a:ext>
            </a:extLst>
          </p:cNvPr>
          <p:cNvSpPr>
            <a:spLocks noGrp="1"/>
          </p:cNvSpPr>
          <p:nvPr>
            <p:ph type="title"/>
          </p:nvPr>
        </p:nvSpPr>
        <p:spPr/>
        <p:txBody>
          <a:bodyPr/>
          <a:lstStyle/>
          <a:p>
            <a:r>
              <a:rPr lang="en-US"/>
              <a:t>Gender and age wise attrition</a:t>
            </a:r>
            <a:endParaRPr lang="en-IN" dirty="0"/>
          </a:p>
        </p:txBody>
      </p:sp>
      <p:pic>
        <p:nvPicPr>
          <p:cNvPr id="5" name="Content Placeholder 4" descr="A screenshot of a computer&#10;&#10;Description automatically generated">
            <a:extLst>
              <a:ext uri="{FF2B5EF4-FFF2-40B4-BE49-F238E27FC236}">
                <a16:creationId xmlns:a16="http://schemas.microsoft.com/office/drawing/2014/main" id="{39A16926-AEEA-B864-A618-CDC7B52E692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8352" t="39295" r="8004" b="36609"/>
          <a:stretch/>
        </p:blipFill>
        <p:spPr>
          <a:xfrm>
            <a:off x="8796758" y="1192192"/>
            <a:ext cx="2442741" cy="937550"/>
          </a:xfrm>
        </p:spPr>
      </p:pic>
      <p:pic>
        <p:nvPicPr>
          <p:cNvPr id="7" name="Picture 6" descr="A screenshot of a computer&#10;&#10;Description automatically generated">
            <a:extLst>
              <a:ext uri="{FF2B5EF4-FFF2-40B4-BE49-F238E27FC236}">
                <a16:creationId xmlns:a16="http://schemas.microsoft.com/office/drawing/2014/main" id="{CB0CEB2D-9546-B284-13F7-7AD94256F8D4}"/>
              </a:ext>
            </a:extLst>
          </p:cNvPr>
          <p:cNvPicPr>
            <a:picLocks noChangeAspect="1"/>
          </p:cNvPicPr>
          <p:nvPr/>
        </p:nvPicPr>
        <p:blipFill rotWithShape="1">
          <a:blip r:embed="rId3">
            <a:extLst>
              <a:ext uri="{28A0092B-C50C-407E-A947-70E740481C1C}">
                <a14:useLocalDpi xmlns:a14="http://schemas.microsoft.com/office/drawing/2010/main" val="0"/>
              </a:ext>
            </a:extLst>
          </a:blip>
          <a:srcRect l="22419" t="34839" r="2742" b="24681"/>
          <a:stretch/>
        </p:blipFill>
        <p:spPr>
          <a:xfrm>
            <a:off x="958647" y="2831846"/>
            <a:ext cx="10525431" cy="3051015"/>
          </a:xfrm>
          <a:prstGeom prst="rect">
            <a:avLst/>
          </a:prstGeom>
        </p:spPr>
      </p:pic>
    </p:spTree>
    <p:extLst>
      <p:ext uri="{BB962C8B-B14F-4D97-AF65-F5344CB8AC3E}">
        <p14:creationId xmlns:p14="http://schemas.microsoft.com/office/powerpoint/2010/main" val="666061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5258B98-3BD5-0A20-B0E7-944EAEB2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1C74AEE6-9CA7-5247-DC34-99634247DF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055BEBF3-DFCD-47AA-B145-ADA107FAA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E45820B-855C-D3C3-4CA1-1B54E8F74F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7781"/>
            <a:ext cx="6096000" cy="3640219"/>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817F34E-D153-AC46-66FD-0042FA98FB25}"/>
              </a:ext>
            </a:extLst>
          </p:cNvPr>
          <p:cNvSpPr>
            <a:spLocks noGrp="1"/>
          </p:cNvSpPr>
          <p:nvPr>
            <p:ph type="title"/>
          </p:nvPr>
        </p:nvSpPr>
        <p:spPr>
          <a:xfrm>
            <a:off x="1143000" y="1524001"/>
            <a:ext cx="3810000" cy="2138938"/>
          </a:xfrm>
        </p:spPr>
        <p:txBody>
          <a:bodyPr vert="horz" lIns="91440" tIns="45720" rIns="91440" bIns="45720" rtlCol="0" anchor="b">
            <a:normAutofit/>
          </a:bodyPr>
          <a:lstStyle/>
          <a:p>
            <a:pPr algn="ctr"/>
            <a:r>
              <a:rPr lang="en-US" dirty="0"/>
              <a:t>JOB ROLE WISE JOB SATISFACTION RATING</a:t>
            </a:r>
          </a:p>
        </p:txBody>
      </p:sp>
      <p:sp>
        <p:nvSpPr>
          <p:cNvPr id="31" name="Rectangle 30">
            <a:extLst>
              <a:ext uri="{FF2B5EF4-FFF2-40B4-BE49-F238E27FC236}">
                <a16:creationId xmlns:a16="http://schemas.microsoft.com/office/drawing/2014/main" id="{37874539-9832-F34A-3136-F63476446A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DC7FEA0E-5A20-934E-E850-392BFEA2A60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0488" t="16511" r="4034" b="1958"/>
          <a:stretch/>
        </p:blipFill>
        <p:spPr>
          <a:xfrm>
            <a:off x="6678882" y="1321037"/>
            <a:ext cx="5197287" cy="4086320"/>
          </a:xfrm>
          <a:prstGeom prst="rect">
            <a:avLst/>
          </a:prstGeom>
        </p:spPr>
      </p:pic>
      <p:cxnSp>
        <p:nvCxnSpPr>
          <p:cNvPr id="33" name="Straight Connector 32">
            <a:extLst>
              <a:ext uri="{FF2B5EF4-FFF2-40B4-BE49-F238E27FC236}">
                <a16:creationId xmlns:a16="http://schemas.microsoft.com/office/drawing/2014/main" id="{F8A48635-616B-4B64-031F-6BA50BCFD2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562423" y="395142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4999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F5258B98-3BD5-0A20-B0E7-944EAEB2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1C74AEE6-9CA7-5247-DC34-99634247DF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3" name="Rectangle 32">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D80228E6-18B1-B562-27EA-5DCA23F087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342" y="1245304"/>
            <a:ext cx="4357316" cy="4357316"/>
          </a:xfrm>
          <a:custGeom>
            <a:avLst/>
            <a:gdLst>
              <a:gd name="connsiteX0" fmla="*/ 2178658 w 4357316"/>
              <a:gd name="connsiteY0" fmla="*/ 0 h 4357316"/>
              <a:gd name="connsiteX1" fmla="*/ 4357316 w 4357316"/>
              <a:gd name="connsiteY1" fmla="*/ 2178658 h 4357316"/>
              <a:gd name="connsiteX2" fmla="*/ 2178658 w 4357316"/>
              <a:gd name="connsiteY2" fmla="*/ 4357316 h 4357316"/>
              <a:gd name="connsiteX3" fmla="*/ 0 w 4357316"/>
              <a:gd name="connsiteY3" fmla="*/ 2178658 h 4357316"/>
              <a:gd name="connsiteX4" fmla="*/ 2178658 w 4357316"/>
              <a:gd name="connsiteY4" fmla="*/ 0 h 435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316" h="4357316">
                <a:moveTo>
                  <a:pt x="2178658" y="0"/>
                </a:moveTo>
                <a:cubicBezTo>
                  <a:pt x="3381898" y="0"/>
                  <a:pt x="4357316" y="975418"/>
                  <a:pt x="4357316" y="2178658"/>
                </a:cubicBezTo>
                <a:cubicBezTo>
                  <a:pt x="4357316" y="3381898"/>
                  <a:pt x="3381898" y="4357316"/>
                  <a:pt x="2178658" y="4357316"/>
                </a:cubicBezTo>
                <a:cubicBezTo>
                  <a:pt x="975418" y="4357316"/>
                  <a:pt x="0" y="3381898"/>
                  <a:pt x="0" y="2178658"/>
                </a:cubicBezTo>
                <a:cubicBezTo>
                  <a:pt x="0" y="975418"/>
                  <a:pt x="975418" y="0"/>
                  <a:pt x="2178658" y="0"/>
                </a:cubicBezTo>
                <a:close/>
              </a:path>
            </a:pathLst>
          </a:custGeom>
          <a:gradFill>
            <a:gsLst>
              <a:gs pos="0">
                <a:schemeClr val="accent1">
                  <a:lumMod val="60000"/>
                  <a:lumOff val="40000"/>
                  <a:alpha val="0"/>
                </a:schemeClr>
              </a:gs>
              <a:gs pos="7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2D6B8CE-B166-CF9A-3971-54442EBEA03B}"/>
              </a:ext>
            </a:extLst>
          </p:cNvPr>
          <p:cNvSpPr>
            <a:spLocks noGrp="1"/>
          </p:cNvSpPr>
          <p:nvPr>
            <p:ph type="title"/>
          </p:nvPr>
        </p:nvSpPr>
        <p:spPr>
          <a:xfrm>
            <a:off x="1147368" y="2194879"/>
            <a:ext cx="3814854" cy="1459453"/>
          </a:xfrm>
        </p:spPr>
        <p:txBody>
          <a:bodyPr vert="horz" lIns="91440" tIns="45720" rIns="91440" bIns="45720" rtlCol="0" anchor="b">
            <a:normAutofit/>
          </a:bodyPr>
          <a:lstStyle/>
          <a:p>
            <a:pPr algn="ctr">
              <a:lnSpc>
                <a:spcPct val="110000"/>
              </a:lnSpc>
            </a:pPr>
            <a:r>
              <a:rPr lang="en-US" sz="2600">
                <a:solidFill>
                  <a:srgbClr val="000000"/>
                </a:solidFill>
              </a:rPr>
              <a:t>NUMBER OF EMPLOYEE BY AGE GROUP</a:t>
            </a:r>
          </a:p>
        </p:txBody>
      </p:sp>
      <p:pic>
        <p:nvPicPr>
          <p:cNvPr id="5" name="Content Placeholder 4" descr="A screenshot of a computer screen&#10;&#10;Description automatically generated">
            <a:extLst>
              <a:ext uri="{FF2B5EF4-FFF2-40B4-BE49-F238E27FC236}">
                <a16:creationId xmlns:a16="http://schemas.microsoft.com/office/drawing/2014/main" id="{F3B44FB6-B886-4B34-C392-23FD35578D0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9286" t="29376" r="40541" b="16558"/>
          <a:stretch/>
        </p:blipFill>
        <p:spPr>
          <a:xfrm>
            <a:off x="6096001" y="1576223"/>
            <a:ext cx="5132472" cy="3695476"/>
          </a:xfrm>
          <a:prstGeom prst="rect">
            <a:avLst/>
          </a:prstGeom>
        </p:spPr>
      </p:pic>
      <p:cxnSp>
        <p:nvCxnSpPr>
          <p:cNvPr id="37" name="Straight Connector 36">
            <a:extLst>
              <a:ext uri="{FF2B5EF4-FFF2-40B4-BE49-F238E27FC236}">
                <a16:creationId xmlns:a16="http://schemas.microsoft.com/office/drawing/2014/main" id="{6C627FBB-F6B5-B421-7967-9DE1D453EE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562423" y="3951426"/>
            <a:ext cx="971155" cy="0"/>
          </a:xfrm>
          <a:prstGeom prst="line">
            <a:avLst/>
          </a:prstGeom>
          <a:ln w="31750">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8502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5669F72C-E3FB-4C48-AEBD-AF7AC0D74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3D78E83A-3C6A-1138-6243-00174BA961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5567BE-C4B2-772F-DA0B-A172683E7F53}"/>
              </a:ext>
            </a:extLst>
          </p:cNvPr>
          <p:cNvSpPr>
            <a:spLocks noGrp="1"/>
          </p:cNvSpPr>
          <p:nvPr>
            <p:ph type="title"/>
          </p:nvPr>
        </p:nvSpPr>
        <p:spPr>
          <a:xfrm>
            <a:off x="943402" y="426807"/>
            <a:ext cx="4009639" cy="2527760"/>
          </a:xfrm>
        </p:spPr>
        <p:txBody>
          <a:bodyPr vert="horz" lIns="91440" tIns="45720" rIns="91440" bIns="45720" rtlCol="0" anchor="ctr">
            <a:normAutofit/>
          </a:bodyPr>
          <a:lstStyle/>
          <a:p>
            <a:pPr algn="ctr"/>
            <a:r>
              <a:rPr lang="en-US" dirty="0"/>
              <a:t>Department wise attrition</a:t>
            </a:r>
          </a:p>
        </p:txBody>
      </p:sp>
      <p:sp>
        <p:nvSpPr>
          <p:cNvPr id="67" name="Rectangle 66">
            <a:extLst>
              <a:ext uri="{FF2B5EF4-FFF2-40B4-BE49-F238E27FC236}">
                <a16:creationId xmlns:a16="http://schemas.microsoft.com/office/drawing/2014/main" id="{F9F3AB66-42CF-94B3-7050-9DDAFC451F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1" y="0"/>
            <a:ext cx="6095999" cy="6858000"/>
          </a:xfrm>
          <a:prstGeom prst="rect">
            <a:avLst/>
          </a:prstGeom>
          <a:gradFill>
            <a:gsLst>
              <a:gs pos="20000">
                <a:schemeClr val="accent1">
                  <a:lumMod val="60000"/>
                  <a:lumOff val="40000"/>
                  <a:alpha val="0"/>
                </a:schemeClr>
              </a:gs>
              <a:gs pos="90000">
                <a:schemeClr val="accent1">
                  <a:lumMod val="60000"/>
                  <a:lumOff val="40000"/>
                </a:schemeClr>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 screen&#10;&#10;Description automatically generated">
            <a:extLst>
              <a:ext uri="{FF2B5EF4-FFF2-40B4-BE49-F238E27FC236}">
                <a16:creationId xmlns:a16="http://schemas.microsoft.com/office/drawing/2014/main" id="{AFB2B78B-E229-42BD-FB18-0CE2A7B60C80}"/>
              </a:ext>
            </a:extLst>
          </p:cNvPr>
          <p:cNvPicPr>
            <a:picLocks noChangeAspect="1"/>
          </p:cNvPicPr>
          <p:nvPr/>
        </p:nvPicPr>
        <p:blipFill rotWithShape="1">
          <a:blip r:embed="rId2">
            <a:extLst>
              <a:ext uri="{28A0092B-C50C-407E-A947-70E740481C1C}">
                <a14:useLocalDpi xmlns:a14="http://schemas.microsoft.com/office/drawing/2010/main" val="0"/>
              </a:ext>
            </a:extLst>
          </a:blip>
          <a:srcRect l="1685" t="20591" r="62558" b="24051"/>
          <a:stretch/>
        </p:blipFill>
        <p:spPr>
          <a:xfrm>
            <a:off x="729205" y="2366543"/>
            <a:ext cx="4747795" cy="3932467"/>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3F3E741B-EE1E-A002-E588-63767807AD6E}"/>
              </a:ext>
            </a:extLst>
          </p:cNvPr>
          <p:cNvPicPr>
            <a:picLocks noChangeAspect="1"/>
          </p:cNvPicPr>
          <p:nvPr/>
        </p:nvPicPr>
        <p:blipFill rotWithShape="1">
          <a:blip r:embed="rId3">
            <a:extLst>
              <a:ext uri="{28A0092B-C50C-407E-A947-70E740481C1C}">
                <a14:useLocalDpi xmlns:a14="http://schemas.microsoft.com/office/drawing/2010/main" val="0"/>
              </a:ext>
            </a:extLst>
          </a:blip>
          <a:srcRect l="1044" t="29229" r="59299" b="28963"/>
          <a:stretch/>
        </p:blipFill>
        <p:spPr>
          <a:xfrm>
            <a:off x="6700335" y="3108245"/>
            <a:ext cx="4877378" cy="2750930"/>
          </a:xfrm>
          <a:prstGeom prst="rect">
            <a:avLst/>
          </a:prstGeom>
        </p:spPr>
      </p:pic>
      <p:sp>
        <p:nvSpPr>
          <p:cNvPr id="15" name="Content Placeholder 14">
            <a:extLst>
              <a:ext uri="{FF2B5EF4-FFF2-40B4-BE49-F238E27FC236}">
                <a16:creationId xmlns:a16="http://schemas.microsoft.com/office/drawing/2014/main" id="{131D2A78-28AA-1510-1A4A-799DE9F960E6}"/>
              </a:ext>
            </a:extLst>
          </p:cNvPr>
          <p:cNvSpPr>
            <a:spLocks noGrp="1"/>
          </p:cNvSpPr>
          <p:nvPr>
            <p:ph idx="1"/>
          </p:nvPr>
        </p:nvSpPr>
        <p:spPr>
          <a:xfrm>
            <a:off x="6906685" y="1166079"/>
            <a:ext cx="4341913" cy="1200463"/>
          </a:xfrm>
        </p:spPr>
        <p:txBody>
          <a:bodyPr>
            <a:noAutofit/>
          </a:bodyPr>
          <a:lstStyle/>
          <a:p>
            <a:pPr marL="0" indent="0" algn="ctr">
              <a:buNone/>
            </a:pPr>
            <a:r>
              <a:rPr lang="en-US" sz="2800" b="1" dirty="0">
                <a:latin typeface="+mj-lt"/>
              </a:rPr>
              <a:t>EDUCATION FIELD WISE ATTRITION</a:t>
            </a:r>
            <a:endParaRPr lang="en-IN" sz="2800" b="1" dirty="0">
              <a:latin typeface="+mj-lt"/>
            </a:endParaRPr>
          </a:p>
        </p:txBody>
      </p:sp>
    </p:spTree>
    <p:extLst>
      <p:ext uri="{BB962C8B-B14F-4D97-AF65-F5344CB8AC3E}">
        <p14:creationId xmlns:p14="http://schemas.microsoft.com/office/powerpoint/2010/main" val="2834638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1A5D2-B793-AB01-B498-AB45071DC9B8}"/>
              </a:ext>
            </a:extLst>
          </p:cNvPr>
          <p:cNvSpPr>
            <a:spLocks noGrp="1"/>
          </p:cNvSpPr>
          <p:nvPr>
            <p:ph type="title"/>
          </p:nvPr>
        </p:nvSpPr>
        <p:spPr/>
        <p:txBody>
          <a:bodyPr/>
          <a:lstStyle/>
          <a:p>
            <a:r>
              <a:rPr lang="en-US" dirty="0" err="1"/>
              <a:t>aNALYSIS</a:t>
            </a:r>
            <a:endParaRPr lang="en-IN" dirty="0"/>
          </a:p>
        </p:txBody>
      </p:sp>
      <p:sp>
        <p:nvSpPr>
          <p:cNvPr id="3" name="Content Placeholder 2">
            <a:extLst>
              <a:ext uri="{FF2B5EF4-FFF2-40B4-BE49-F238E27FC236}">
                <a16:creationId xmlns:a16="http://schemas.microsoft.com/office/drawing/2014/main" id="{735FE802-2728-09B4-ECC4-62D46C9CEFF4}"/>
              </a:ext>
            </a:extLst>
          </p:cNvPr>
          <p:cNvSpPr>
            <a:spLocks noGrp="1"/>
          </p:cNvSpPr>
          <p:nvPr>
            <p:ph idx="1"/>
          </p:nvPr>
        </p:nvSpPr>
        <p:spPr/>
        <p:txBody>
          <a:bodyPr/>
          <a:lstStyle/>
          <a:p>
            <a:r>
              <a:rPr lang="en-US" dirty="0"/>
              <a:t>DEOARTMENT WISE ATTRITION - Research and Development department is experiencing the highest attrition rate at 63.71%</a:t>
            </a:r>
          </a:p>
          <a:p>
            <a:r>
              <a:rPr lang="en-US" dirty="0"/>
              <a:t>GENDER WISE ATTRITION - Male employees have the higher attrition count than Female</a:t>
            </a:r>
          </a:p>
          <a:p>
            <a:r>
              <a:rPr lang="en-US" dirty="0"/>
              <a:t>ATTRITION RATE BY GENDER BY DIFFERENT AGE GROUP - Across all age groups, male attrition rates consistently trend higher. Notably, the age group between 25 to 34 experienced the highest attrition, with male attrition peaking at 28.27%.</a:t>
            </a:r>
          </a:p>
          <a:p>
            <a:r>
              <a:rPr lang="en-US" dirty="0"/>
              <a:t>EDUCATION FIELS WISE ATTRITION - Life Science exhibits the highest attrition at 303, followed by Medical at 225, Marketing at 75, Technical Degree at 45, Human Resources at 33, and Other fields at 30.</a:t>
            </a:r>
          </a:p>
          <a:p>
            <a:endParaRPr lang="en-IN" dirty="0"/>
          </a:p>
        </p:txBody>
      </p:sp>
    </p:spTree>
    <p:extLst>
      <p:ext uri="{BB962C8B-B14F-4D97-AF65-F5344CB8AC3E}">
        <p14:creationId xmlns:p14="http://schemas.microsoft.com/office/powerpoint/2010/main" val="2335322888"/>
      </p:ext>
    </p:extLst>
  </p:cSld>
  <p:clrMapOvr>
    <a:masterClrMapping/>
  </p:clrMapOvr>
</p:sld>
</file>

<file path=ppt/theme/theme1.xml><?xml version="1.0" encoding="utf-8"?>
<a:theme xmlns:a="http://schemas.openxmlformats.org/drawingml/2006/main" name="AfterglowVTI">
  <a:themeElements>
    <a:clrScheme name="AnalogousFromLightSeedRightStep">
      <a:dk1>
        <a:srgbClr val="000000"/>
      </a:dk1>
      <a:lt1>
        <a:srgbClr val="FFFFFF"/>
      </a:lt1>
      <a:dk2>
        <a:srgbClr val="243141"/>
      </a:dk2>
      <a:lt2>
        <a:srgbClr val="E2E3E8"/>
      </a:lt2>
      <a:accent1>
        <a:srgbClr val="AAA180"/>
      </a:accent1>
      <a:accent2>
        <a:srgbClr val="9CA671"/>
      </a:accent2>
      <a:accent3>
        <a:srgbClr val="8FA880"/>
      </a:accent3>
      <a:accent4>
        <a:srgbClr val="76AD78"/>
      </a:accent4>
      <a:accent5>
        <a:srgbClr val="81AB94"/>
      </a:accent5>
      <a:accent6>
        <a:srgbClr val="74AAA2"/>
      </a:accent6>
      <a:hlink>
        <a:srgbClr val="6978AE"/>
      </a:hlink>
      <a:folHlink>
        <a:srgbClr val="7F7F7F"/>
      </a:folHlink>
    </a:clrScheme>
    <a:fontScheme name="Trade Gothic">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terglowVTI" id="{804DBEB7-1920-4C72-A0CB-091339F1875F}" vid="{D4C59F5A-9ECA-4C96-BDFD-0606A75324E3}"/>
    </a:ext>
  </a:extLst>
</a:theme>
</file>

<file path=docProps/app.xml><?xml version="1.0" encoding="utf-8"?>
<Properties xmlns="http://schemas.openxmlformats.org/officeDocument/2006/extended-properties" xmlns:vt="http://schemas.openxmlformats.org/officeDocument/2006/docPropsVTypes">
  <TotalTime>106</TotalTime>
  <Words>269</Words>
  <Application>Microsoft Office PowerPoint</Application>
  <PresentationFormat>Widescreen</PresentationFormat>
  <Paragraphs>22</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Trade Gothic Next Cond</vt:lpstr>
      <vt:lpstr>Trade Gothic Next Light</vt:lpstr>
      <vt:lpstr>AfterglowVTI</vt:lpstr>
      <vt:lpstr>Employee Attrition</vt:lpstr>
      <vt:lpstr>Introduction</vt:lpstr>
      <vt:lpstr>KPI’s</vt:lpstr>
      <vt:lpstr>Dashboard</vt:lpstr>
      <vt:lpstr>Gender and age wise attrition</vt:lpstr>
      <vt:lpstr>JOB ROLE WISE JOB SATISFACTION RATING</vt:lpstr>
      <vt:lpstr>NUMBER OF EMPLOYEE BY AGE GROUP</vt:lpstr>
      <vt:lpstr>Department wise attrition</vt:lpstr>
      <vt:lpstr>aNALYSIS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Shraddha Sharma</dc:creator>
  <cp:lastModifiedBy>Shraddha Sharma</cp:lastModifiedBy>
  <cp:revision>1</cp:revision>
  <dcterms:created xsi:type="dcterms:W3CDTF">2024-06-04T09:45:15Z</dcterms:created>
  <dcterms:modified xsi:type="dcterms:W3CDTF">2024-06-05T16:41:50Z</dcterms:modified>
</cp:coreProperties>
</file>